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442E9-4438-4E17-A14B-9C39993AC50E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1E582-6B04-4014-B157-BF450CC86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45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103-9C2C-4954-94C3-605EBE6D3B6F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0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F7F2-B345-4F78-B609-D5A5C6E7FAB9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4804-DDFB-4258-830F-CCBEB2B0604B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8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39C0-EB96-4802-AA8B-E8ED0C763175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0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D273-93EE-423E-A77A-EF542F8E7796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7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8C8-F558-4E42-B314-6611638971EE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6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E57B-813E-4F55-8C03-28ABEE4839C9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477A-A078-46B0-A55F-AE97C72D699E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4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FE8-E400-4FEF-AB88-2F9D648B8D4D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A9A-D0F5-4B4A-95DC-722A715FF42B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C27-C3E4-4A14-A75F-15C79AAE918A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666B-F5A2-4331-B479-545D51D796F9}" type="datetime1">
              <a:rPr lang="mk-MK" smtClean="0">
                <a:solidFill>
                  <a:prstClr val="black">
                    <a:tint val="75000"/>
                  </a:prstClr>
                </a:solidFill>
              </a:rPr>
              <a:t>31.8.2020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04D3-56E3-4CD2-9CDE-86FEE091F967}" type="slidenum">
              <a:rPr lang="mk-MK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mk-M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1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752474"/>
            <a:ext cx="10655300" cy="6651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Local economic development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2578101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>
                <a:solidFill>
                  <a:srgbClr val="008080"/>
                </a:solidFill>
                <a:latin typeface="Microsoft Sans Serif" panose="020B0604020202020204" pitchFamily="34" charset="0"/>
              </a:rPr>
              <a:t>Organic cultivation versus Conventional production of Medicinal and Aromatic </a:t>
            </a:r>
            <a:r>
              <a:rPr lang="en-US" altLang="en-US" b="1" dirty="0" smtClean="0">
                <a:solidFill>
                  <a:srgbClr val="008080"/>
                </a:solidFill>
                <a:latin typeface="Microsoft Sans Serif" panose="020B0604020202020204" pitchFamily="34" charset="0"/>
              </a:rPr>
              <a:t>Plants in Albania</a:t>
            </a:r>
          </a:p>
          <a:p>
            <a:pPr marL="0" indent="0" algn="ctr">
              <a:buNone/>
            </a:pPr>
            <a:endParaRPr lang="en-US" b="1" dirty="0" smtClean="0">
              <a:latin typeface="Microsoft Sans Serif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Microsoft Sans Serif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Microsoft Sans Serif" panose="020B0604020202020204" pitchFamily="34" charset="0"/>
              </a:rPr>
              <a:t>November, 2019</a:t>
            </a:r>
            <a:endParaRPr lang="en-GB" dirty="0"/>
          </a:p>
        </p:txBody>
      </p:sp>
      <p:pic>
        <p:nvPicPr>
          <p:cNvPr id="4" name="Picture 5" descr="CNVP-LOGO-MAIN-RGB-300d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172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type-domesti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012" y="98743"/>
            <a:ext cx="2033588" cy="561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91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62" y="305359"/>
            <a:ext cx="10972800" cy="8241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Main issues encountered  in conventional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62" y="1401495"/>
            <a:ext cx="11433999" cy="51511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Fluctuations in the price for some MAPs: 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Sage </a:t>
            </a:r>
            <a:r>
              <a:rPr lang="en-US" dirty="0"/>
              <a:t>– </a:t>
            </a:r>
            <a:r>
              <a:rPr lang="en-US" dirty="0" smtClean="0"/>
              <a:t>from about 200 to </a:t>
            </a:r>
            <a:r>
              <a:rPr lang="en-US" dirty="0"/>
              <a:t>100 </a:t>
            </a:r>
            <a:r>
              <a:rPr lang="en-US" dirty="0" smtClean="0"/>
              <a:t>ALL/kg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Lavender – from about 350 to less than 200 ALL/kg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Thymus – increased up to 300 ALL/kg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Difficulty in selling big amounts of products.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Lack of clarity  related to market trends/demands. 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Lack of Contracts.  </a:t>
            </a:r>
            <a:endParaRPr lang="en-US" dirty="0"/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lvl="1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6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63" y="100965"/>
            <a:ext cx="11061132" cy="13998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Comparative Analyses of organic and conventional Markets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95763" y="1916011"/>
          <a:ext cx="11147192" cy="4841024"/>
        </p:xfrm>
        <a:graphic>
          <a:graphicData uri="http://schemas.openxmlformats.org/drawingml/2006/table">
            <a:tbl>
              <a:tblPr/>
              <a:tblGrid>
                <a:gridCol w="2482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0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1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Conventional Market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Organic Market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8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"/>
                          <a:ea typeface="Calibri"/>
                          <a:cs typeface="Times New Roman"/>
                        </a:rPr>
                        <a:t>Needs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Considerable amounts of a wide variety of MAPs (sage, lavender and 203 other MAPs)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Relatively small amounts of varieties based on their usage (teas , essential oils)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76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"/>
                          <a:ea typeface="Calibri"/>
                          <a:cs typeface="Times New Roman"/>
                        </a:rPr>
                        <a:t>Benefits </a:t>
                      </a:r>
                      <a:r>
                        <a:rPr lang="sq-AL" sz="1600" b="1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Arial"/>
                          <a:ea typeface="Calibri"/>
                          <a:cs typeface="Times New Roman"/>
                        </a:rPr>
                        <a:t>It changes based on several marker factors; However it remains restricted in a relatively cheap price;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The clients ask for well negotiated quantities</a:t>
                      </a:r>
                      <a:r>
                        <a:rPr lang="en-GB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and prices. </a:t>
                      </a: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It is more guaranteed for both parties</a:t>
                      </a:r>
                      <a:r>
                        <a:rPr lang="it-IT" sz="1600" dirty="0" smtClean="0">
                          <a:latin typeface="Arial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it-IT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Arial"/>
                          <a:ea typeface="Calibri"/>
                          <a:cs typeface="Times New Roman"/>
                        </a:rPr>
                        <a:t>It has initial organiation and coordination costs;</a:t>
                      </a:r>
                      <a:endParaRPr lang="it-IT" sz="1600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aseline="0" dirty="0" smtClean="0">
                          <a:latin typeface="Arial"/>
                          <a:ea typeface="Calibri"/>
                          <a:cs typeface="Times New Roman"/>
                        </a:rPr>
                        <a:t>High trasnfering prices compared to the convential market;</a:t>
                      </a:r>
                      <a:r>
                        <a:rPr lang="sq-AL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5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"/>
                          <a:ea typeface="Calibri"/>
                          <a:cs typeface="Times New Roman"/>
                        </a:rPr>
                        <a:t>What they pay for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Big quantities of good quality.</a:t>
                      </a:r>
                      <a:r>
                        <a:rPr lang="en-GB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Arial"/>
                          <a:ea typeface="Calibri"/>
                          <a:cs typeface="Times New Roman"/>
                        </a:rPr>
                        <a:t>The quality of the product.</a:t>
                      </a:r>
                      <a:r>
                        <a:rPr lang="en-GB" sz="1600" baseline="0" dirty="0" smtClean="0">
                          <a:latin typeface="Arial"/>
                          <a:ea typeface="Calibri"/>
                          <a:cs typeface="Times New Roman"/>
                        </a:rPr>
                        <a:t>, the soil where it is cultivated, the way it is treated before and after harvesting, certification etc. </a:t>
                      </a:r>
                      <a:r>
                        <a:rPr lang="sq-AL" sz="16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69" marR="3676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97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5434" y="860704"/>
          <a:ext cx="11061132" cy="5990532"/>
        </p:xfrm>
        <a:graphic>
          <a:graphicData uri="http://schemas.openxmlformats.org/drawingml/2006/table">
            <a:tbl>
              <a:tblPr/>
              <a:tblGrid>
                <a:gridCol w="1951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54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545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7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Conventional Market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Organic Market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3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Types of products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Potential for securing the required quantity from the buyers 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only for the sage; </a:t>
                      </a:r>
                      <a:r>
                        <a:rPr lang="it-IT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400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The rest is spontaneous selling.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Potential for a considerable number of products with average quality.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2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Importance</a:t>
                      </a:r>
                      <a:r>
                        <a:rPr lang="en-GB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of the lands where it is cultivated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Often not considered 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in the relationship between the byers and the sellers.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Highly important for the organic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certification. Quite often it requires lands not planted for the last three years.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en-GB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and post harvest care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Some exporters might ask for it, although 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not much attention is paid. </a:t>
                      </a:r>
                      <a:r>
                        <a:rPr lang="it-IT" sz="1400" baseline="0" dirty="0" smtClean="0">
                          <a:latin typeface="Arial"/>
                          <a:ea typeface="Calibri"/>
                          <a:cs typeface="Times New Roman"/>
                        </a:rPr>
                        <a:t>( attentions especialy realted to drying)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It has an important focus on the procedures followed for plant nutrition and it treatment after. 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7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 smtClean="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harvesting schedule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It is not very important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for the buyers.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Highly important especially in essential oil production.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Frequent monitoring before harvesting the plants.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7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Quantity of the product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Big v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olume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s of the products are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required by most exporters. 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Average to big v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olume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for some products  especially for those with high market demands 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especially in the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organic market).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35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sq-AL" sz="1400" b="1" dirty="0" smtClean="0">
                          <a:latin typeface="Arial"/>
                          <a:ea typeface="Calibri"/>
                          <a:cs typeface="Times New Roman"/>
                        </a:rPr>
                        <a:t>ost</a:t>
                      </a:r>
                      <a:r>
                        <a:rPr lang="en-GB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of the product </a:t>
                      </a:r>
                      <a:r>
                        <a:rPr lang="sq-AL" sz="1400" b="1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The production costs are  from 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10-15 </a:t>
                      </a:r>
                      <a:r>
                        <a:rPr lang="en-US" sz="1400" dirty="0" smtClean="0">
                          <a:latin typeface="Arial"/>
                          <a:ea typeface="Calibri"/>
                          <a:cs typeface="Times New Roman"/>
                        </a:rPr>
                        <a:t>ALL</a:t>
                      </a:r>
                      <a:r>
                        <a:rPr lang="en-US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/kg lower than the selling  costs 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for the farmers/ cooperatives. These include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the transferring costs  from the farmers to the traders.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Taking into account the costs for coordination , harvesting and post harvest care, packaging and traceability , the transfer costs vary from 25-30 ALL /kg for some plants and even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higher for the others. </a:t>
                      </a: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5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Risks</a:t>
                      </a:r>
                      <a:r>
                        <a:rPr lang="en-GB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latin typeface="Arial"/>
                          <a:ea typeface="Calibri"/>
                          <a:cs typeface="Times New Roman"/>
                        </a:rPr>
                        <a:t> related to the products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There is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high market uncertainty for some products such as sage.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. 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There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is also uncertainty in the behaviour of buyers.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Arial"/>
                          <a:ea typeface="Calibri"/>
                          <a:cs typeface="Times New Roman"/>
                        </a:rPr>
                        <a:t>The main risks are not</a:t>
                      </a:r>
                      <a:r>
                        <a:rPr lang="en-GB" sz="1400" baseline="0" dirty="0" smtClean="0">
                          <a:latin typeface="Arial"/>
                          <a:ea typeface="Calibri"/>
                          <a:cs typeface="Times New Roman"/>
                        </a:rPr>
                        <a:t> related to the market or the behaviour of the buyers but  to the performance of the farmers securing the quality.</a:t>
                      </a:r>
                      <a:r>
                        <a:rPr lang="sq-AL" sz="14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126" marR="3212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="" xmlns:a16="http://schemas.microsoft.com/office/drawing/2014/main" id="{F217F945-A2DF-4455-9B98-578EF729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0965"/>
            <a:ext cx="12509500" cy="72358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Comparative analyses of organic and conventional products.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199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95763" y="1827126"/>
          <a:ext cx="11419160" cy="4973848"/>
        </p:xfrm>
        <a:graphic>
          <a:graphicData uri="http://schemas.openxmlformats.org/drawingml/2006/table">
            <a:tbl>
              <a:tblPr/>
              <a:tblGrid>
                <a:gridCol w="2543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195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560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3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Conventional</a:t>
                      </a:r>
                      <a:r>
                        <a:rPr lang="en-GB" sz="1600" b="1" baseline="0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 Channels </a:t>
                      </a:r>
                      <a:r>
                        <a:rPr lang="sq-AL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Organic clients</a:t>
                      </a:r>
                      <a:r>
                        <a:rPr lang="sq-AL" sz="1600" b="1" dirty="0" smtClean="0">
                          <a:solidFill>
                            <a:srgbClr val="FFFFFF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9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j-lt"/>
                          <a:ea typeface="Calibri"/>
                          <a:cs typeface="Times New Roman"/>
                        </a:rPr>
                        <a:t>Awareness related to the products </a:t>
                      </a:r>
                      <a:r>
                        <a:rPr lang="sq-AL" sz="1600" b="1" dirty="0" smtClean="0">
                          <a:latin typeface="+mj-lt"/>
                          <a:ea typeface="Calibri"/>
                          <a:cs typeface="Times New Roman"/>
                        </a:rPr>
                        <a:t>  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It requires minor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attempts. The number of big exporters is high who are always seeking favourable "bargains”.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It requires considerable attempts.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Quite often the exporters of the organic products require  b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etter quality  not quantity. Their</a:t>
                      </a:r>
                      <a:r>
                        <a:rPr lang="en-GB" sz="16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numbers are small but it is more difficult to convince them.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6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j-lt"/>
                          <a:ea typeface="Calibri"/>
                          <a:cs typeface="Times New Roman"/>
                        </a:rPr>
                        <a:t>Assessing</a:t>
                      </a:r>
                      <a:r>
                        <a:rPr lang="en-GB" sz="1600" b="1" baseline="0" dirty="0" smtClean="0">
                          <a:latin typeface="+mj-lt"/>
                          <a:ea typeface="Calibri"/>
                          <a:cs typeface="Times New Roman"/>
                        </a:rPr>
                        <a:t> the product.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The value of the product is based on its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appearance (the way it looks, other unwanted objects/materials , level of cleaning  etc.)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The value of the product and selling it depends on soil properties, level of chemicals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and many other elements.  The assessment is a continuous process.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5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j-lt"/>
                          <a:ea typeface="Calibri"/>
                          <a:cs typeface="Times New Roman"/>
                        </a:rPr>
                        <a:t>Buying the products </a:t>
                      </a:r>
                      <a:r>
                        <a:rPr lang="sq-AL" sz="1600" b="1" dirty="0" smtClean="0">
                          <a:latin typeface="+mj-lt"/>
                          <a:ea typeface="Calibri"/>
                          <a:cs typeface="Times New Roman"/>
                        </a:rPr>
                        <a:t>  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Buying and selling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is spontaneous and sometimes is based on verbal agreements. 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Buying and selling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is organised based on the contracts  and agreements which define the required quantities and quality.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3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j-lt"/>
                          <a:ea typeface="Calibri"/>
                          <a:cs typeface="Times New Roman"/>
                        </a:rPr>
                        <a:t>Support after buying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There is no support provided .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Adjustments are done depending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on the results and quality assessed by the buyers. 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5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+mj-lt"/>
                          <a:ea typeface="Calibri"/>
                          <a:cs typeface="Times New Roman"/>
                        </a:rPr>
                        <a:t>Relations between producers and buyers.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Sporadic coordination, transactions based mainly on the price.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Continuous</a:t>
                      </a:r>
                      <a:r>
                        <a:rPr lang="en-GB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coordination related to the quantity, quality monitoring and certification. </a:t>
                      </a:r>
                      <a:endParaRPr lang="it-IT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="" xmlns:a16="http://schemas.microsoft.com/office/drawing/2014/main" id="{0C473380-5C05-4F30-A93A-FC57E4A6954C}"/>
              </a:ext>
            </a:extLst>
          </p:cNvPr>
          <p:cNvSpPr txBox="1">
            <a:spLocks/>
          </p:cNvSpPr>
          <p:nvPr/>
        </p:nvSpPr>
        <p:spPr>
          <a:xfrm>
            <a:off x="395763" y="100965"/>
            <a:ext cx="11061132" cy="13513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Comparative analyses of selling channels and relations with buyers.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445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03431"/>
            <a:ext cx="10972800" cy="1286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Incomes and benefits (organic versus conventional)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336949"/>
            <a:ext cx="11455514" cy="5429611"/>
          </a:xfrm>
        </p:spPr>
        <p:txBody>
          <a:bodyPr>
            <a:normAutofit/>
          </a:bodyPr>
          <a:lstStyle/>
          <a:p>
            <a:r>
              <a:rPr lang="en-US" dirty="0" smtClean="0"/>
              <a:t>It is easier to increase incomes for the conventional plants(the benefits margins are higher for the cooperatives rather than collectors) </a:t>
            </a:r>
          </a:p>
          <a:p>
            <a:r>
              <a:rPr lang="en-US" dirty="0" smtClean="0"/>
              <a:t>The organic presents challenges in the cases where the lands require treatments with fertilizers ( half of the production can be obtained despite the higher prices) </a:t>
            </a:r>
          </a:p>
          <a:p>
            <a:r>
              <a:rPr lang="en-US" dirty="0" smtClean="0"/>
              <a:t>It enables the </a:t>
            </a:r>
            <a:r>
              <a:rPr lang="en-US" dirty="0" err="1" smtClean="0"/>
              <a:t>negotioation</a:t>
            </a:r>
            <a:r>
              <a:rPr lang="en-US" dirty="0" smtClean="0"/>
              <a:t> opportunities  in the transection and eventually in selling. </a:t>
            </a:r>
            <a:endParaRPr lang="en-US" dirty="0"/>
          </a:p>
          <a:p>
            <a:r>
              <a:rPr lang="en-US" dirty="0" smtClean="0"/>
              <a:t>It requires fixed investments in certification. </a:t>
            </a:r>
          </a:p>
          <a:p>
            <a:r>
              <a:rPr lang="en-US" dirty="0" smtClean="0"/>
              <a:t>It requires better coordination for the cultivation.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trends in the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690688"/>
            <a:ext cx="10833100" cy="474238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Increase in vertical growth (companies such as  </a:t>
            </a:r>
            <a:r>
              <a:rPr lang="en-US" dirty="0" err="1"/>
              <a:t>Relikaj</a:t>
            </a:r>
            <a:r>
              <a:rPr lang="en-US" dirty="0"/>
              <a:t>, </a:t>
            </a:r>
            <a:r>
              <a:rPr lang="en-US" dirty="0" err="1"/>
              <a:t>Keka</a:t>
            </a:r>
            <a:r>
              <a:rPr lang="en-US" dirty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have invested in cultivation. 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The same actors are dealing with the organic too.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Some countries in the Balkan region are competing with Albania(Bosnia, Montenegro and Serbia for some plants).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High competition among exporters and total lack of contracting.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Aktivitet – cilat jane detyrat? 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516366" y="523059"/>
            <a:ext cx="9794475" cy="2372619"/>
            <a:chOff x="112888" y="1138520"/>
            <a:chExt cx="8650112" cy="1271411"/>
          </a:xfrm>
        </p:grpSpPr>
        <p:sp>
          <p:nvSpPr>
            <p:cNvPr id="5" name="Rectangle 4"/>
            <p:cNvSpPr/>
            <p:nvPr/>
          </p:nvSpPr>
          <p:spPr>
            <a:xfrm>
              <a:off x="958454" y="1138520"/>
              <a:ext cx="7804546" cy="12714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rgbClr val="000000"/>
                  </a:solidFill>
                </a:rPr>
                <a:t>Improper cultivation techniques  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Weak post harvest care  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Lack of traceability  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Improper processing process. 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rgbClr val="000000"/>
                  </a:solidFill>
                </a:rPr>
                <a:t>Considerable changes in quality. 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marL="285750" lvl="1" indent="-285750">
                <a:spcBef>
                  <a:spcPts val="300"/>
                </a:spcBef>
                <a:buFont typeface="Arial"/>
                <a:buChar char="•"/>
              </a:pPr>
              <a:r>
                <a:rPr lang="en-US" sz="2000" dirty="0" smtClean="0">
                  <a:solidFill>
                    <a:srgbClr val="000000"/>
                  </a:solidFill>
                </a:rPr>
                <a:t>Unstable relations with some buyers.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2888" y="1138520"/>
              <a:ext cx="845566" cy="127141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/>
                <a:t>Situation and challenges</a:t>
              </a:r>
              <a:endParaRPr lang="en-US" sz="2400" dirty="0"/>
            </a:p>
          </p:txBody>
        </p:sp>
      </p:grpSp>
      <p:grpSp>
        <p:nvGrpSpPr>
          <p:cNvPr id="4" name="Group 12"/>
          <p:cNvGrpSpPr/>
          <p:nvPr/>
        </p:nvGrpSpPr>
        <p:grpSpPr>
          <a:xfrm>
            <a:off x="516366" y="3067800"/>
            <a:ext cx="9794476" cy="2988755"/>
            <a:chOff x="112888" y="2579511"/>
            <a:chExt cx="7868163" cy="2006600"/>
          </a:xfrm>
        </p:grpSpPr>
        <p:sp>
          <p:nvSpPr>
            <p:cNvPr id="8" name="Rectangle 7"/>
            <p:cNvSpPr/>
            <p:nvPr/>
          </p:nvSpPr>
          <p:spPr>
            <a:xfrm>
              <a:off x="882019" y="2579512"/>
              <a:ext cx="7099032" cy="2006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5888" indent="-115888">
                <a:spcBef>
                  <a:spcPts val="300"/>
                </a:spcBef>
              </a:pPr>
              <a:r>
                <a:rPr lang="en-US" b="1" u="sng" dirty="0" smtClean="0">
                  <a:solidFill>
                    <a:srgbClr val="000000"/>
                  </a:solidFill>
                </a:rPr>
                <a:t>Production</a:t>
              </a:r>
              <a:endParaRPr lang="en-US" b="1" u="sng" dirty="0">
                <a:solidFill>
                  <a:srgbClr val="000000"/>
                </a:solidFill>
              </a:endParaRPr>
            </a:p>
            <a:p>
              <a:pPr marL="115888" indent="-115888">
                <a:spcBef>
                  <a:spcPts val="300"/>
                </a:spcBef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Certification standards (Who can secure continuous information of the farmers? Monitoring? )</a:t>
              </a:r>
            </a:p>
            <a:p>
              <a:pPr marL="115888" indent="-115888">
                <a:spcBef>
                  <a:spcPts val="300"/>
                </a:spcBef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Cooperation with buyers , which are the challenges in this direction?) 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marL="115888" indent="-115888">
                <a:spcBef>
                  <a:spcPts val="300"/>
                </a:spcBef>
              </a:pPr>
              <a:r>
                <a:rPr lang="en-US" b="1" u="sng" dirty="0" smtClean="0">
                  <a:solidFill>
                    <a:srgbClr val="000000"/>
                  </a:solidFill>
                </a:rPr>
                <a:t>Logistics , harvesting , drying</a:t>
              </a:r>
            </a:p>
            <a:p>
              <a:pPr marL="115888" indent="-115888">
                <a:spcBef>
                  <a:spcPts val="300"/>
                </a:spcBef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Organization of a drying process involving farmers?!  </a:t>
              </a:r>
              <a:endParaRPr lang="en-US" dirty="0">
                <a:solidFill>
                  <a:srgbClr val="000000"/>
                </a:solidFill>
              </a:endParaRPr>
            </a:p>
            <a:p>
              <a:pPr marL="115888" indent="-115888">
                <a:spcBef>
                  <a:spcPts val="300"/>
                </a:spcBef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Coordination of </a:t>
              </a:r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harvesting and drying  with the farmers . </a:t>
              </a:r>
              <a:endParaRPr lang="en-US" dirty="0">
                <a:solidFill>
                  <a:srgbClr val="000000"/>
                </a:solidFill>
              </a:endParaRPr>
            </a:p>
            <a:p>
              <a:pPr marL="115888" indent="-115888">
                <a:spcBef>
                  <a:spcPts val="300"/>
                </a:spcBef>
              </a:pPr>
              <a:r>
                <a:rPr lang="en-US" b="1" u="sng" dirty="0" smtClean="0">
                  <a:solidFill>
                    <a:srgbClr val="000000"/>
                  </a:solidFill>
                </a:rPr>
                <a:t>Selling to </a:t>
              </a:r>
              <a:r>
                <a:rPr lang="en-US" b="1" u="sng" dirty="0" err="1" smtClean="0">
                  <a:solidFill>
                    <a:srgbClr val="000000"/>
                  </a:solidFill>
                </a:rPr>
                <a:t>foreing</a:t>
              </a:r>
              <a:r>
                <a:rPr lang="en-US" b="1" u="sng" dirty="0" smtClean="0">
                  <a:solidFill>
                    <a:srgbClr val="000000"/>
                  </a:solidFill>
                </a:rPr>
                <a:t> clients  </a:t>
              </a:r>
              <a:endParaRPr lang="en-US" b="1" u="sng" dirty="0">
                <a:solidFill>
                  <a:srgbClr val="000000"/>
                </a:solidFill>
              </a:endParaRPr>
            </a:p>
            <a:p>
              <a:pPr marL="115888" indent="-115888">
                <a:spcBef>
                  <a:spcPts val="300"/>
                </a:spcBef>
                <a:buFont typeface="Arial" pitchFamily="34" charset="0"/>
                <a:buChar char="•"/>
              </a:pPr>
              <a:r>
                <a:rPr lang="en-US" dirty="0" smtClean="0">
                  <a:solidFill>
                    <a:srgbClr val="000000"/>
                  </a:solidFill>
                </a:rPr>
                <a:t>Preparation of contracts as a solution to uncertainties. (How to forecast the production which can be contracted? What are the main issues ? What prices ?)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2888" y="2579511"/>
              <a:ext cx="769130" cy="2006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dirty="0" smtClean="0"/>
                <a:t>Solutions and tasks </a:t>
              </a:r>
              <a:endParaRPr lang="en-US" sz="2000" dirty="0"/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516367" y="6161737"/>
            <a:ext cx="9794475" cy="696263"/>
            <a:chOff x="112888" y="4254904"/>
            <a:chExt cx="8650112" cy="2083806"/>
          </a:xfrm>
        </p:grpSpPr>
        <p:sp>
          <p:nvSpPr>
            <p:cNvPr id="11" name="Rectangle 10"/>
            <p:cNvSpPr/>
            <p:nvPr/>
          </p:nvSpPr>
          <p:spPr>
            <a:xfrm>
              <a:off x="958455" y="4254904"/>
              <a:ext cx="7804545" cy="20838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Information gathering . Coordination with buyers and farmers. Establishing a system of production. Keeping costs under control .    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888" y="4254904"/>
              <a:ext cx="845567" cy="208380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Other steps </a:t>
              </a:r>
              <a:endParaRPr lang="en-US" dirty="0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604911" y="-154745"/>
            <a:ext cx="10977489" cy="815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Activities  – What should be done 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143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67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1046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Microsoft Sans Serif</vt:lpstr>
      <vt:lpstr>Times New Roman</vt:lpstr>
      <vt:lpstr>1_Office Theme</vt:lpstr>
      <vt:lpstr>Local economic development project</vt:lpstr>
      <vt:lpstr>Main issues encountered  in conventional production</vt:lpstr>
      <vt:lpstr>Comparative Analyses of organic and conventional Markets</vt:lpstr>
      <vt:lpstr>Comparative analyses of organic and conventional products.</vt:lpstr>
      <vt:lpstr>PowerPoint Presentation</vt:lpstr>
      <vt:lpstr>Incomes and benefits (organic versus conventional)</vt:lpstr>
      <vt:lpstr>Other trends in the sector</vt:lpstr>
      <vt:lpstr>Aktivitet – cilat jane detyrat?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14</cp:revision>
  <dcterms:created xsi:type="dcterms:W3CDTF">2019-09-08T18:13:06Z</dcterms:created>
  <dcterms:modified xsi:type="dcterms:W3CDTF">2020-08-31T12:24:46Z</dcterms:modified>
</cp:coreProperties>
</file>