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442E9-4438-4E17-A14B-9C39993AC50E}" type="datetimeFigureOut">
              <a:rPr lang="en-GB" smtClean="0"/>
              <a:t>31/08/2020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1E582-6B04-4014-B157-BF450CC86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457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C103-9C2C-4954-94C3-605EBE6D3B6F}" type="datetime1">
              <a:rPr lang="mk-MK" smtClean="0">
                <a:solidFill>
                  <a:prstClr val="black">
                    <a:tint val="75000"/>
                  </a:prstClr>
                </a:solidFill>
              </a:rPr>
              <a:t>31.8.2020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4D3-56E3-4CD2-9CDE-86FEE091F967}" type="slidenum">
              <a:rPr lang="mk-M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60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F7F2-B345-4F78-B609-D5A5C6E7FAB9}" type="datetime1">
              <a:rPr lang="mk-MK" smtClean="0">
                <a:solidFill>
                  <a:prstClr val="black">
                    <a:tint val="75000"/>
                  </a:prstClr>
                </a:solidFill>
              </a:rPr>
              <a:t>31.8.2020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4D3-56E3-4CD2-9CDE-86FEE091F967}" type="slidenum">
              <a:rPr lang="mk-M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6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B4804-DDFB-4258-830F-CCBEB2B0604B}" type="datetime1">
              <a:rPr lang="mk-MK" smtClean="0">
                <a:solidFill>
                  <a:prstClr val="black">
                    <a:tint val="75000"/>
                  </a:prstClr>
                </a:solidFill>
              </a:rPr>
              <a:t>31.8.2020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4D3-56E3-4CD2-9CDE-86FEE091F967}" type="slidenum">
              <a:rPr lang="mk-M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48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39C0-EB96-4802-AA8B-E8ED0C763175}" type="datetime1">
              <a:rPr lang="mk-MK" smtClean="0">
                <a:solidFill>
                  <a:prstClr val="black">
                    <a:tint val="75000"/>
                  </a:prstClr>
                </a:solidFill>
              </a:rPr>
              <a:t>31.8.2020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4D3-56E3-4CD2-9CDE-86FEE091F967}" type="slidenum">
              <a:rPr lang="mk-M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90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3D273-93EE-423E-A77A-EF542F8E7796}" type="datetime1">
              <a:rPr lang="mk-MK" smtClean="0">
                <a:solidFill>
                  <a:prstClr val="black">
                    <a:tint val="75000"/>
                  </a:prstClr>
                </a:solidFill>
              </a:rPr>
              <a:t>31.8.2020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4D3-56E3-4CD2-9CDE-86FEE091F967}" type="slidenum">
              <a:rPr lang="mk-M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7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58C8-F558-4E42-B314-6611638971EE}" type="datetime1">
              <a:rPr lang="mk-MK" smtClean="0">
                <a:solidFill>
                  <a:prstClr val="black">
                    <a:tint val="75000"/>
                  </a:prstClr>
                </a:solidFill>
              </a:rPr>
              <a:t>31.8.2020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4D3-56E3-4CD2-9CDE-86FEE091F967}" type="slidenum">
              <a:rPr lang="mk-M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56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E57B-813E-4F55-8C03-28ABEE4839C9}" type="datetime1">
              <a:rPr lang="mk-MK" smtClean="0">
                <a:solidFill>
                  <a:prstClr val="black">
                    <a:tint val="75000"/>
                  </a:prstClr>
                </a:solidFill>
              </a:rPr>
              <a:t>31.8.2020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4D3-56E3-4CD2-9CDE-86FEE091F967}" type="slidenum">
              <a:rPr lang="mk-M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8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477A-A078-46B0-A55F-AE97C72D699E}" type="datetime1">
              <a:rPr lang="mk-MK" smtClean="0">
                <a:solidFill>
                  <a:prstClr val="black">
                    <a:tint val="75000"/>
                  </a:prstClr>
                </a:solidFill>
              </a:rPr>
              <a:t>31.8.2020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4D3-56E3-4CD2-9CDE-86FEE091F967}" type="slidenum">
              <a:rPr lang="mk-M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94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6FE8-E400-4FEF-AB88-2F9D648B8D4D}" type="datetime1">
              <a:rPr lang="mk-MK" smtClean="0">
                <a:solidFill>
                  <a:prstClr val="black">
                    <a:tint val="75000"/>
                  </a:prstClr>
                </a:solidFill>
              </a:rPr>
              <a:t>31.8.2020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4D3-56E3-4CD2-9CDE-86FEE091F967}" type="slidenum">
              <a:rPr lang="mk-M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11A9A-D0F5-4B4A-95DC-722A715FF42B}" type="datetime1">
              <a:rPr lang="mk-MK" smtClean="0">
                <a:solidFill>
                  <a:prstClr val="black">
                    <a:tint val="75000"/>
                  </a:prstClr>
                </a:solidFill>
              </a:rPr>
              <a:t>31.8.2020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4D3-56E3-4CD2-9CDE-86FEE091F967}" type="slidenum">
              <a:rPr lang="mk-M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29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7C27-C3E4-4A14-A75F-15C79AAE918A}" type="datetime1">
              <a:rPr lang="mk-MK" smtClean="0">
                <a:solidFill>
                  <a:prstClr val="black">
                    <a:tint val="75000"/>
                  </a:prstClr>
                </a:solidFill>
              </a:rPr>
              <a:t>31.8.2020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04D3-56E3-4CD2-9CDE-86FEE091F967}" type="slidenum">
              <a:rPr lang="mk-M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86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6666B-F5A2-4331-B479-545D51D796F9}" type="datetime1">
              <a:rPr lang="mk-MK" smtClean="0">
                <a:solidFill>
                  <a:prstClr val="black">
                    <a:tint val="75000"/>
                  </a:prstClr>
                </a:solidFill>
              </a:rPr>
              <a:t>31.8.2020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C04D3-56E3-4CD2-9CDE-86FEE091F967}" type="slidenum">
              <a:rPr lang="mk-M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k-M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516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00" y="752474"/>
            <a:ext cx="10655300" cy="6651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Local economic development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100" y="2578101"/>
            <a:ext cx="109728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b="1" dirty="0">
                <a:solidFill>
                  <a:srgbClr val="008080"/>
                </a:solidFill>
                <a:latin typeface="Microsoft Sans Serif" panose="020B0604020202020204" pitchFamily="34" charset="0"/>
              </a:rPr>
              <a:t>Organic cultivation versus Conventional production of Medicinal and Aromatic </a:t>
            </a:r>
            <a:r>
              <a:rPr lang="en-US" altLang="en-US" b="1" dirty="0" smtClean="0">
                <a:solidFill>
                  <a:srgbClr val="008080"/>
                </a:solidFill>
                <a:latin typeface="Microsoft Sans Serif" panose="020B0604020202020204" pitchFamily="34" charset="0"/>
              </a:rPr>
              <a:t>Plants in Albania</a:t>
            </a:r>
          </a:p>
          <a:p>
            <a:pPr marL="0" indent="0" algn="ctr">
              <a:buNone/>
            </a:pPr>
            <a:endParaRPr lang="en-US" b="1" dirty="0" smtClean="0">
              <a:latin typeface="Microsoft Sans Serif" panose="020B0604020202020204" pitchFamily="34" charset="0"/>
            </a:endParaRPr>
          </a:p>
          <a:p>
            <a:pPr marL="0" indent="0" algn="ctr">
              <a:buNone/>
            </a:pPr>
            <a:endParaRPr lang="en-US" b="1" dirty="0">
              <a:latin typeface="Microsoft Sans Serif" panose="020B0604020202020204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Microsoft Sans Serif" panose="020B0604020202020204" pitchFamily="34" charset="0"/>
              </a:rPr>
              <a:t>November, 2019</a:t>
            </a:r>
            <a:endParaRPr lang="en-GB" dirty="0"/>
          </a:p>
        </p:txBody>
      </p:sp>
      <p:pic>
        <p:nvPicPr>
          <p:cNvPr id="4" name="Picture 5" descr="CNVP-LOGO-MAIN-RGB-300d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71725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logotype-domestic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2012" y="98743"/>
            <a:ext cx="2033588" cy="5616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091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262" y="305359"/>
            <a:ext cx="10972800" cy="82419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Main issues encountered  in conventional production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62" y="1401495"/>
            <a:ext cx="11433999" cy="515114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Fluctuations in the price for some MAPs: 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smtClean="0"/>
              <a:t>Sage </a:t>
            </a:r>
            <a:r>
              <a:rPr lang="en-US" dirty="0"/>
              <a:t>– </a:t>
            </a:r>
            <a:r>
              <a:rPr lang="en-US" dirty="0" smtClean="0"/>
              <a:t>from about 200 to </a:t>
            </a:r>
            <a:r>
              <a:rPr lang="en-US" dirty="0"/>
              <a:t>100 </a:t>
            </a:r>
            <a:r>
              <a:rPr lang="en-US" dirty="0" smtClean="0"/>
              <a:t>ALL/kg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smtClean="0"/>
              <a:t>Lavender – from about 350 to less than 200 ALL/kg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smtClean="0"/>
              <a:t>Thymus – increased up to 300 ALL/kg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Difficulty in selling big amounts of products.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Lack of clarity  related to market trends/demands. 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Lack of Contracts.  </a:t>
            </a:r>
            <a:endParaRPr lang="en-US" dirty="0"/>
          </a:p>
          <a:p>
            <a:pPr lvl="1">
              <a:spcAft>
                <a:spcPts val="1200"/>
              </a:spcAft>
              <a:buFont typeface="Arial" pitchFamily="34" charset="0"/>
              <a:buChar char="•"/>
            </a:pPr>
            <a:endParaRPr lang="en-US" sz="3200" dirty="0"/>
          </a:p>
          <a:p>
            <a:pPr lvl="1">
              <a:spcAft>
                <a:spcPts val="12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36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763" y="100965"/>
            <a:ext cx="11061132" cy="139984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Comparative Analyses of organic and conventional Markets</a:t>
            </a:r>
            <a:endParaRPr lang="it-I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95763" y="1916011"/>
          <a:ext cx="11147192" cy="4841024"/>
        </p:xfrm>
        <a:graphic>
          <a:graphicData uri="http://schemas.openxmlformats.org/drawingml/2006/table">
            <a:tbl>
              <a:tblPr/>
              <a:tblGrid>
                <a:gridCol w="24829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041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601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112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69" marR="3676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Conventional Market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69" marR="3676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Organic Market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69" marR="3676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084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latin typeface="Arial"/>
                          <a:ea typeface="Calibri"/>
                          <a:cs typeface="Times New Roman"/>
                        </a:rPr>
                        <a:t>Needs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69" marR="3676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/>
                          <a:ea typeface="Calibri"/>
                          <a:cs typeface="Times New Roman"/>
                        </a:rPr>
                        <a:t>Considerable amounts of a wide variety of MAPs (sage, lavender and 203 other MAPs)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69" marR="3676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/>
                          <a:ea typeface="Calibri"/>
                          <a:cs typeface="Times New Roman"/>
                        </a:rPr>
                        <a:t>Relatively small amounts of varieties based on their usage (teas , essential oils)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69" marR="3676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76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latin typeface="Arial"/>
                          <a:ea typeface="Calibri"/>
                          <a:cs typeface="Times New Roman"/>
                        </a:rPr>
                        <a:t>Benefits </a:t>
                      </a:r>
                      <a:r>
                        <a:rPr lang="sq-AL" sz="1600" b="1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69" marR="3676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Arial"/>
                          <a:ea typeface="Calibri"/>
                          <a:cs typeface="Times New Roman"/>
                        </a:rPr>
                        <a:t>It changes based on several marker factors; However it remains restricted in a relatively cheap price;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/>
                          <a:ea typeface="Calibri"/>
                          <a:cs typeface="Times New Roman"/>
                        </a:rPr>
                        <a:t>The clients ask for well negotiated quantities</a:t>
                      </a:r>
                      <a:r>
                        <a:rPr lang="en-GB" sz="1600" baseline="0" dirty="0" smtClean="0">
                          <a:latin typeface="Arial"/>
                          <a:ea typeface="Calibri"/>
                          <a:cs typeface="Times New Roman"/>
                        </a:rPr>
                        <a:t> and prices. </a:t>
                      </a:r>
                      <a:r>
                        <a:rPr lang="en-GB" sz="160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69" marR="3676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/>
                          <a:ea typeface="Calibri"/>
                          <a:cs typeface="Times New Roman"/>
                        </a:rPr>
                        <a:t>It is more guaranteed for both parties</a:t>
                      </a:r>
                      <a:r>
                        <a:rPr lang="it-IT" sz="1600" dirty="0" smtClean="0">
                          <a:latin typeface="Arial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it-IT" sz="1600" baseline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it-IT" sz="1600" baseline="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Arial"/>
                          <a:ea typeface="Calibri"/>
                          <a:cs typeface="Times New Roman"/>
                        </a:rPr>
                        <a:t>It has initial organiation and coordination costs;</a:t>
                      </a:r>
                      <a:endParaRPr lang="it-IT" sz="1600" baseline="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aseline="0" dirty="0" smtClean="0">
                          <a:latin typeface="Arial"/>
                          <a:ea typeface="Calibri"/>
                          <a:cs typeface="Times New Roman"/>
                        </a:rPr>
                        <a:t>High trasnfering prices compared to the convential market;</a:t>
                      </a:r>
                      <a:r>
                        <a:rPr lang="sq-AL" sz="160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69" marR="3676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450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latin typeface="Arial"/>
                          <a:ea typeface="Calibri"/>
                          <a:cs typeface="Times New Roman"/>
                        </a:rPr>
                        <a:t>What they pay for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69" marR="3676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/>
                          <a:ea typeface="Calibri"/>
                          <a:cs typeface="Times New Roman"/>
                        </a:rPr>
                        <a:t>Big quantities of good quality.</a:t>
                      </a:r>
                      <a:r>
                        <a:rPr lang="en-GB" sz="1600" baseline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69" marR="3676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/>
                          <a:ea typeface="Calibri"/>
                          <a:cs typeface="Times New Roman"/>
                        </a:rPr>
                        <a:t>The quality of the product.</a:t>
                      </a:r>
                      <a:r>
                        <a:rPr lang="en-GB" sz="1600" baseline="0" dirty="0" smtClean="0">
                          <a:latin typeface="Arial"/>
                          <a:ea typeface="Calibri"/>
                          <a:cs typeface="Times New Roman"/>
                        </a:rPr>
                        <a:t>, the soil where it is cultivated, the way it is treated before and after harvesting, certification etc. </a:t>
                      </a:r>
                      <a:r>
                        <a:rPr lang="sq-AL" sz="160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it-IT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769" marR="3676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970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65434" y="860704"/>
          <a:ext cx="11061132" cy="5990532"/>
        </p:xfrm>
        <a:graphic>
          <a:graphicData uri="http://schemas.openxmlformats.org/drawingml/2006/table">
            <a:tbl>
              <a:tblPr/>
              <a:tblGrid>
                <a:gridCol w="1951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545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545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76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Conventional Market</a:t>
                      </a:r>
                      <a:endParaRPr lang="it-IT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Organic Market</a:t>
                      </a:r>
                      <a:endParaRPr lang="it-IT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432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Arial"/>
                          <a:ea typeface="Calibri"/>
                          <a:cs typeface="Times New Roman"/>
                        </a:rPr>
                        <a:t>Types of products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Potential for securing the required quantity from the buyers </a:t>
                      </a:r>
                      <a:r>
                        <a:rPr lang="en-GB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only for the sage; </a:t>
                      </a:r>
                      <a:r>
                        <a:rPr lang="it-IT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it-IT" sz="1400" baseline="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The rest is spontaneous selling.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Potential for a considerable number of products with average quality.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20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Arial"/>
                          <a:ea typeface="Calibri"/>
                          <a:cs typeface="Times New Roman"/>
                        </a:rPr>
                        <a:t>Importance</a:t>
                      </a:r>
                      <a:r>
                        <a:rPr lang="en-GB" sz="1400" b="1" baseline="0" dirty="0" smtClean="0">
                          <a:latin typeface="Arial"/>
                          <a:ea typeface="Calibri"/>
                          <a:cs typeface="Times New Roman"/>
                        </a:rPr>
                        <a:t> of the lands where it is cultivated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Often not considered </a:t>
                      </a:r>
                      <a:r>
                        <a:rPr lang="en-GB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in the relationship between the byers and the sellers.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Highly important for the organic</a:t>
                      </a:r>
                      <a:r>
                        <a:rPr lang="en-GB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certification. Quite often it requires lands not planted for the last three years.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52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Arial"/>
                          <a:ea typeface="Calibri"/>
                          <a:cs typeface="Times New Roman"/>
                        </a:rPr>
                        <a:t>Pre</a:t>
                      </a:r>
                      <a:r>
                        <a:rPr lang="en-GB" sz="1400" b="1" baseline="0" dirty="0" smtClean="0">
                          <a:latin typeface="Arial"/>
                          <a:ea typeface="Calibri"/>
                          <a:cs typeface="Times New Roman"/>
                        </a:rPr>
                        <a:t> and post harvest care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Some exporters might ask for it, although </a:t>
                      </a:r>
                      <a:r>
                        <a:rPr lang="en-GB" sz="1400" baseline="0" dirty="0" smtClean="0">
                          <a:latin typeface="Arial"/>
                          <a:ea typeface="Calibri"/>
                          <a:cs typeface="Times New Roman"/>
                        </a:rPr>
                        <a:t>not much attention is paid. </a:t>
                      </a:r>
                      <a:r>
                        <a:rPr lang="it-IT" sz="1400" baseline="0" dirty="0" smtClean="0">
                          <a:latin typeface="Arial"/>
                          <a:ea typeface="Calibri"/>
                          <a:cs typeface="Times New Roman"/>
                        </a:rPr>
                        <a:t>( attentions especialy realted to drying)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It has an important focus on the procedures followed for plant nutrition and it treatment after. 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976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400" b="1" dirty="0" smtClean="0"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GB" sz="1400" b="1" dirty="0" smtClean="0">
                          <a:latin typeface="Arial"/>
                          <a:ea typeface="Calibri"/>
                          <a:cs typeface="Times New Roman"/>
                        </a:rPr>
                        <a:t>harvesting schedule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It is not very important</a:t>
                      </a:r>
                      <a:r>
                        <a:rPr lang="en-GB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for the buyers.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Highly important especially in essential oil production.</a:t>
                      </a:r>
                      <a:r>
                        <a:rPr lang="en-GB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Frequent monitoring before harvesting the plants.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976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Arial"/>
                          <a:ea typeface="Calibri"/>
                          <a:cs typeface="Times New Roman"/>
                        </a:rPr>
                        <a:t>Quantity of the product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Big v</a:t>
                      </a:r>
                      <a:r>
                        <a:rPr lang="sq-AL" sz="1400" dirty="0" smtClean="0">
                          <a:latin typeface="Arial"/>
                          <a:ea typeface="Calibri"/>
                          <a:cs typeface="Times New Roman"/>
                        </a:rPr>
                        <a:t>olume</a:t>
                      </a: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s of the products are</a:t>
                      </a:r>
                      <a:r>
                        <a:rPr lang="en-GB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required by most exporters. </a:t>
                      </a:r>
                      <a:r>
                        <a:rPr lang="sq-AL" sz="140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Average to big v</a:t>
                      </a:r>
                      <a:r>
                        <a:rPr lang="sq-AL" sz="1400" dirty="0" smtClean="0">
                          <a:latin typeface="Arial"/>
                          <a:ea typeface="Calibri"/>
                          <a:cs typeface="Times New Roman"/>
                        </a:rPr>
                        <a:t>olume</a:t>
                      </a: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sq-AL" sz="140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for some products  especially for those with high market demands </a:t>
                      </a:r>
                      <a:r>
                        <a:rPr lang="sq-AL" sz="1400" dirty="0" smtClean="0"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especially in the</a:t>
                      </a:r>
                      <a:r>
                        <a:rPr lang="en-GB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organic market).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9353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Arial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sq-AL" sz="1400" b="1" dirty="0" smtClean="0">
                          <a:latin typeface="Arial"/>
                          <a:ea typeface="Calibri"/>
                          <a:cs typeface="Times New Roman"/>
                        </a:rPr>
                        <a:t>ost</a:t>
                      </a:r>
                      <a:r>
                        <a:rPr lang="en-GB" sz="1400" b="1" baseline="0" dirty="0" smtClean="0">
                          <a:latin typeface="Arial"/>
                          <a:ea typeface="Calibri"/>
                          <a:cs typeface="Times New Roman"/>
                        </a:rPr>
                        <a:t> of the product </a:t>
                      </a:r>
                      <a:r>
                        <a:rPr lang="sq-AL" sz="1400" b="1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The production costs are  from </a:t>
                      </a:r>
                      <a:r>
                        <a:rPr lang="sq-AL" sz="1400" dirty="0" smtClean="0">
                          <a:latin typeface="Arial"/>
                          <a:ea typeface="Calibri"/>
                          <a:cs typeface="Times New Roman"/>
                        </a:rPr>
                        <a:t>10-15 </a:t>
                      </a:r>
                      <a:r>
                        <a:rPr lang="en-US" sz="1400" dirty="0" smtClean="0">
                          <a:latin typeface="Arial"/>
                          <a:ea typeface="Calibri"/>
                          <a:cs typeface="Times New Roman"/>
                        </a:rPr>
                        <a:t>ALL</a:t>
                      </a:r>
                      <a:r>
                        <a:rPr lang="en-US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/kg lower than the selling  costs </a:t>
                      </a:r>
                      <a:r>
                        <a:rPr lang="sq-AL" sz="140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for the farmers/ cooperatives. These include</a:t>
                      </a:r>
                      <a:r>
                        <a:rPr lang="en-GB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the transferring costs  from the farmers to the traders.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Taking into account the costs for coordination , harvesting and post harvest care, packaging and traceability , the transfer costs vary from 25-30 ALL /kg for some plants and even</a:t>
                      </a:r>
                      <a:r>
                        <a:rPr lang="en-GB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higher for the others. </a:t>
                      </a: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45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Arial"/>
                          <a:ea typeface="Calibri"/>
                          <a:cs typeface="Times New Roman"/>
                        </a:rPr>
                        <a:t>Risks</a:t>
                      </a:r>
                      <a:r>
                        <a:rPr lang="en-GB" sz="1400" b="1" baseline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400" b="1" dirty="0" smtClean="0">
                          <a:latin typeface="Arial"/>
                          <a:ea typeface="Calibri"/>
                          <a:cs typeface="Times New Roman"/>
                        </a:rPr>
                        <a:t> related to the products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There is</a:t>
                      </a:r>
                      <a:r>
                        <a:rPr lang="en-GB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high market uncertainty for some products such as sage.</a:t>
                      </a:r>
                      <a:r>
                        <a:rPr lang="sq-AL" sz="1400" dirty="0" smtClean="0">
                          <a:latin typeface="Arial"/>
                          <a:ea typeface="Calibri"/>
                          <a:cs typeface="Times New Roman"/>
                        </a:rPr>
                        <a:t>. 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There</a:t>
                      </a:r>
                      <a:r>
                        <a:rPr lang="en-GB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is also uncertainty in the behaviour of buyers.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Arial"/>
                          <a:ea typeface="Calibri"/>
                          <a:cs typeface="Times New Roman"/>
                        </a:rPr>
                        <a:t>The main risks are not</a:t>
                      </a:r>
                      <a:r>
                        <a:rPr lang="en-GB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related to the market or the behaviour of the buyers but  to the performance of the farmers securing the quality.</a:t>
                      </a:r>
                      <a:r>
                        <a:rPr lang="sq-AL" sz="140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126" marR="32126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="" xmlns:a16="http://schemas.microsoft.com/office/drawing/2014/main" id="{F217F945-A2DF-4455-9B98-578EF7295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0965"/>
            <a:ext cx="12509500" cy="72358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Comparative analyses of organic and conventional products.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1996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95763" y="1827126"/>
          <a:ext cx="11419160" cy="4973848"/>
        </p:xfrm>
        <a:graphic>
          <a:graphicData uri="http://schemas.openxmlformats.org/drawingml/2006/table">
            <a:tbl>
              <a:tblPr/>
              <a:tblGrid>
                <a:gridCol w="25435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195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560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536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/>
                        </a:rPr>
                        <a:t>Conventional</a:t>
                      </a:r>
                      <a:r>
                        <a:rPr lang="en-GB" sz="1600" b="1" baseline="0" dirty="0" smtClean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/>
                        </a:rPr>
                        <a:t> Channels </a:t>
                      </a:r>
                      <a:r>
                        <a:rPr lang="sq-AL" sz="1600" b="1" dirty="0" smtClean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/>
                        </a:rPr>
                        <a:t>Organic clients</a:t>
                      </a:r>
                      <a:r>
                        <a:rPr lang="sq-AL" sz="1600" b="1" dirty="0" smtClean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799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latin typeface="+mj-lt"/>
                          <a:ea typeface="Calibri"/>
                          <a:cs typeface="Times New Roman"/>
                        </a:rPr>
                        <a:t>Awareness related to the products </a:t>
                      </a:r>
                      <a:r>
                        <a:rPr lang="sq-AL" sz="1600" b="1" dirty="0" smtClean="0">
                          <a:latin typeface="+mj-lt"/>
                          <a:ea typeface="Calibri"/>
                          <a:cs typeface="Times New Roman"/>
                        </a:rPr>
                        <a:t>  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It requires minor</a:t>
                      </a:r>
                      <a:r>
                        <a:rPr lang="en-GB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attempts. The number of big exporters is high who are always seeking favourable "bargains”.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It requires considerable attempts.</a:t>
                      </a:r>
                      <a:r>
                        <a:rPr lang="en-GB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Quite often the exporters of the organic products require  b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etter quality  not quantity. Their</a:t>
                      </a:r>
                      <a:r>
                        <a:rPr lang="en-GB" sz="16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numbers are small but it is more difficult to convince them.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063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latin typeface="+mj-lt"/>
                          <a:ea typeface="Calibri"/>
                          <a:cs typeface="Times New Roman"/>
                        </a:rPr>
                        <a:t>Assessing</a:t>
                      </a:r>
                      <a:r>
                        <a:rPr lang="en-GB" sz="1600" b="1" baseline="0" dirty="0" smtClean="0">
                          <a:latin typeface="+mj-lt"/>
                          <a:ea typeface="Calibri"/>
                          <a:cs typeface="Times New Roman"/>
                        </a:rPr>
                        <a:t> the product.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The value of the product is based on its</a:t>
                      </a:r>
                      <a:r>
                        <a:rPr lang="en-GB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appearance (the way it looks, other unwanted objects/materials , level of cleaning  etc.)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The value of the product and selling it depends on soil properties, level of chemicals</a:t>
                      </a:r>
                      <a:r>
                        <a:rPr lang="en-GB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and many other elements.  The assessment is a continuous process.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050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latin typeface="+mj-lt"/>
                          <a:ea typeface="Calibri"/>
                          <a:cs typeface="Times New Roman"/>
                        </a:rPr>
                        <a:t>Buying the products </a:t>
                      </a:r>
                      <a:r>
                        <a:rPr lang="sq-AL" sz="1600" b="1" dirty="0" smtClean="0">
                          <a:latin typeface="+mj-lt"/>
                          <a:ea typeface="Calibri"/>
                          <a:cs typeface="Times New Roman"/>
                        </a:rPr>
                        <a:t>  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Buying and selling</a:t>
                      </a:r>
                      <a:r>
                        <a:rPr lang="en-GB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is spontaneous and sometimes is based on verbal agreements. 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Buying and selling</a:t>
                      </a:r>
                      <a:r>
                        <a:rPr lang="en-GB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is organised based on the contracts  and agreements which define the required quantities and quality.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3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latin typeface="+mj-lt"/>
                          <a:ea typeface="Calibri"/>
                          <a:cs typeface="Times New Roman"/>
                        </a:rPr>
                        <a:t>Support after buying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There is no support provided .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Adjustments are done depending</a:t>
                      </a:r>
                      <a:r>
                        <a:rPr lang="en-GB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on the results and quality assessed by the buyers. 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050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latin typeface="+mj-lt"/>
                          <a:ea typeface="Calibri"/>
                          <a:cs typeface="Times New Roman"/>
                        </a:rPr>
                        <a:t>Relations between producers and buyers.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Sporadic coordination, transactions based mainly on the price.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+mj-lt"/>
                          <a:ea typeface="Calibri"/>
                          <a:cs typeface="Times New Roman"/>
                        </a:rPr>
                        <a:t>Continuous</a:t>
                      </a:r>
                      <a:r>
                        <a:rPr lang="en-GB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coordination related to the quantity, quality monitoring and certification. </a:t>
                      </a:r>
                      <a:endParaRPr lang="it-IT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3544" marR="53544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="" xmlns:a16="http://schemas.microsoft.com/office/drawing/2014/main" id="{0C473380-5C05-4F30-A93A-FC57E4A6954C}"/>
              </a:ext>
            </a:extLst>
          </p:cNvPr>
          <p:cNvSpPr txBox="1">
            <a:spLocks/>
          </p:cNvSpPr>
          <p:nvPr/>
        </p:nvSpPr>
        <p:spPr>
          <a:xfrm>
            <a:off x="395763" y="100965"/>
            <a:ext cx="11061132" cy="135131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Comparative analyses of selling channels and relations with buyers.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4459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03431"/>
            <a:ext cx="10972800" cy="12867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Incomes and benefits (organic versus conventional)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262" y="1336949"/>
            <a:ext cx="11455514" cy="5429611"/>
          </a:xfrm>
        </p:spPr>
        <p:txBody>
          <a:bodyPr>
            <a:normAutofit/>
          </a:bodyPr>
          <a:lstStyle/>
          <a:p>
            <a:r>
              <a:rPr lang="en-US" dirty="0" smtClean="0"/>
              <a:t>It is easier to increase incomes for the conventional plants(the benefits margins are higher for the cooperatives rather than collectors) </a:t>
            </a:r>
          </a:p>
          <a:p>
            <a:r>
              <a:rPr lang="en-US" dirty="0" smtClean="0"/>
              <a:t>The organic presents challenges in the cases where the lands require treatments with fertilizers ( half of the production can be obtained despite the higher prices) </a:t>
            </a:r>
          </a:p>
          <a:p>
            <a:r>
              <a:rPr lang="en-US" dirty="0" smtClean="0"/>
              <a:t>It enables the </a:t>
            </a:r>
            <a:r>
              <a:rPr lang="en-US" dirty="0" err="1" smtClean="0"/>
              <a:t>negotioation</a:t>
            </a:r>
            <a:r>
              <a:rPr lang="en-US" dirty="0" smtClean="0"/>
              <a:t> opportunities  in the transection and eventually in selling. </a:t>
            </a:r>
            <a:endParaRPr lang="en-US" dirty="0"/>
          </a:p>
          <a:p>
            <a:r>
              <a:rPr lang="en-US" dirty="0" smtClean="0"/>
              <a:t>It requires fixed investments in certification. </a:t>
            </a:r>
          </a:p>
          <a:p>
            <a:r>
              <a:rPr lang="en-US" dirty="0" smtClean="0"/>
              <a:t>It requires better coordination for the cultivation.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16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trends in the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300" y="1690688"/>
            <a:ext cx="10833100" cy="474238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Increase in vertical growth (companies such as  </a:t>
            </a:r>
            <a:r>
              <a:rPr lang="en-US" dirty="0" err="1"/>
              <a:t>Relikaj</a:t>
            </a:r>
            <a:r>
              <a:rPr lang="en-US" dirty="0"/>
              <a:t>, </a:t>
            </a:r>
            <a:r>
              <a:rPr lang="en-US" dirty="0" err="1"/>
              <a:t>Keka</a:t>
            </a:r>
            <a:r>
              <a:rPr lang="en-US" dirty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 have invested in cultivation. 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The same actors are dealing with the organic too.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Some countries in the Balkan region are competing with Albania(Bosnia, Montenegro and Serbia for some plants).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High competition among exporters and total lack of contracting.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5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Aktivitet – cilat jane detyrat? </a:t>
            </a:r>
          </a:p>
        </p:txBody>
      </p:sp>
      <p:grpSp>
        <p:nvGrpSpPr>
          <p:cNvPr id="3" name="Group 7"/>
          <p:cNvGrpSpPr/>
          <p:nvPr/>
        </p:nvGrpSpPr>
        <p:grpSpPr>
          <a:xfrm>
            <a:off x="516366" y="523059"/>
            <a:ext cx="9794475" cy="2372619"/>
            <a:chOff x="112888" y="1138520"/>
            <a:chExt cx="8650112" cy="1271411"/>
          </a:xfrm>
        </p:grpSpPr>
        <p:sp>
          <p:nvSpPr>
            <p:cNvPr id="5" name="Rectangle 4"/>
            <p:cNvSpPr/>
            <p:nvPr/>
          </p:nvSpPr>
          <p:spPr>
            <a:xfrm>
              <a:off x="958454" y="1138520"/>
              <a:ext cx="7804546" cy="12714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1" indent="-285750">
                <a:spcBef>
                  <a:spcPts val="300"/>
                </a:spcBef>
                <a:buFont typeface="Arial"/>
                <a:buChar char="•"/>
              </a:pPr>
              <a:r>
                <a:rPr lang="en-US" sz="2000" dirty="0" smtClean="0">
                  <a:solidFill>
                    <a:srgbClr val="000000"/>
                  </a:solidFill>
                </a:rPr>
                <a:t>Improper cultivation techniques  </a:t>
              </a:r>
              <a:endParaRPr lang="en-US" sz="2000" dirty="0">
                <a:solidFill>
                  <a:srgbClr val="000000"/>
                </a:solidFill>
              </a:endParaRPr>
            </a:p>
            <a:p>
              <a:pPr marL="285750" lvl="1" indent="-285750">
                <a:spcBef>
                  <a:spcPts val="300"/>
                </a:spcBef>
                <a:buFont typeface="Arial"/>
                <a:buChar char="•"/>
              </a:pPr>
              <a:r>
                <a:rPr lang="en-US" sz="2000" dirty="0" smtClean="0">
                  <a:solidFill>
                    <a:schemeClr val="tx1"/>
                  </a:solidFill>
                </a:rPr>
                <a:t>Weak post harvest care  </a:t>
              </a:r>
              <a:endParaRPr lang="en-US" sz="2000" dirty="0">
                <a:solidFill>
                  <a:schemeClr val="tx1"/>
                </a:solidFill>
              </a:endParaRPr>
            </a:p>
            <a:p>
              <a:pPr marL="285750" lvl="1" indent="-285750">
                <a:spcBef>
                  <a:spcPts val="300"/>
                </a:spcBef>
                <a:buFont typeface="Arial"/>
                <a:buChar char="•"/>
              </a:pPr>
              <a:r>
                <a:rPr lang="en-US" sz="2000" dirty="0" smtClean="0">
                  <a:solidFill>
                    <a:schemeClr val="tx1"/>
                  </a:solidFill>
                </a:rPr>
                <a:t>Lack of traceability  </a:t>
              </a:r>
              <a:endParaRPr lang="en-US" sz="2000" dirty="0">
                <a:solidFill>
                  <a:schemeClr val="tx1"/>
                </a:solidFill>
              </a:endParaRPr>
            </a:p>
            <a:p>
              <a:pPr marL="285750" lvl="1" indent="-285750">
                <a:spcBef>
                  <a:spcPts val="300"/>
                </a:spcBef>
                <a:buFont typeface="Arial"/>
                <a:buChar char="•"/>
              </a:pPr>
              <a:r>
                <a:rPr lang="en-US" sz="2000" dirty="0" smtClean="0">
                  <a:solidFill>
                    <a:schemeClr val="tx1"/>
                  </a:solidFill>
                </a:rPr>
                <a:t>Improper processing process. </a:t>
              </a:r>
              <a:endParaRPr lang="en-US" sz="2000" dirty="0">
                <a:solidFill>
                  <a:schemeClr val="tx1"/>
                </a:solidFill>
              </a:endParaRPr>
            </a:p>
            <a:p>
              <a:pPr marL="285750" lvl="1" indent="-285750">
                <a:spcBef>
                  <a:spcPts val="300"/>
                </a:spcBef>
                <a:buFont typeface="Arial"/>
                <a:buChar char="•"/>
              </a:pPr>
              <a:r>
                <a:rPr lang="en-US" sz="2000" dirty="0" smtClean="0">
                  <a:solidFill>
                    <a:srgbClr val="000000"/>
                  </a:solidFill>
                </a:rPr>
                <a:t>Considerable changes in quality. </a:t>
              </a:r>
              <a:endParaRPr lang="en-US" sz="2000" dirty="0">
                <a:solidFill>
                  <a:srgbClr val="000000"/>
                </a:solidFill>
              </a:endParaRPr>
            </a:p>
            <a:p>
              <a:pPr marL="285750" lvl="1" indent="-285750">
                <a:spcBef>
                  <a:spcPts val="300"/>
                </a:spcBef>
                <a:buFont typeface="Arial"/>
                <a:buChar char="•"/>
              </a:pPr>
              <a:r>
                <a:rPr lang="en-US" sz="2000" dirty="0" smtClean="0">
                  <a:solidFill>
                    <a:srgbClr val="000000"/>
                  </a:solidFill>
                </a:rPr>
                <a:t>Unstable relations with some buyers. 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12888" y="1138520"/>
              <a:ext cx="845566" cy="127141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400" dirty="0" smtClean="0"/>
                <a:t>Situation and challenges</a:t>
              </a:r>
              <a:endParaRPr lang="en-US" sz="2400" dirty="0"/>
            </a:p>
          </p:txBody>
        </p:sp>
      </p:grpSp>
      <p:grpSp>
        <p:nvGrpSpPr>
          <p:cNvPr id="4" name="Group 12"/>
          <p:cNvGrpSpPr/>
          <p:nvPr/>
        </p:nvGrpSpPr>
        <p:grpSpPr>
          <a:xfrm>
            <a:off x="516366" y="3067800"/>
            <a:ext cx="9794476" cy="2988755"/>
            <a:chOff x="112888" y="2579511"/>
            <a:chExt cx="7868163" cy="2006600"/>
          </a:xfrm>
        </p:grpSpPr>
        <p:sp>
          <p:nvSpPr>
            <p:cNvPr id="8" name="Rectangle 7"/>
            <p:cNvSpPr/>
            <p:nvPr/>
          </p:nvSpPr>
          <p:spPr>
            <a:xfrm>
              <a:off x="882019" y="2579512"/>
              <a:ext cx="7099032" cy="2006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15888" indent="-115888">
                <a:spcBef>
                  <a:spcPts val="300"/>
                </a:spcBef>
              </a:pPr>
              <a:r>
                <a:rPr lang="en-US" b="1" u="sng" dirty="0" smtClean="0">
                  <a:solidFill>
                    <a:srgbClr val="000000"/>
                  </a:solidFill>
                </a:rPr>
                <a:t>Production</a:t>
              </a:r>
              <a:endParaRPr lang="en-US" b="1" u="sng" dirty="0">
                <a:solidFill>
                  <a:srgbClr val="000000"/>
                </a:solidFill>
              </a:endParaRPr>
            </a:p>
            <a:p>
              <a:pPr marL="115888" indent="-115888">
                <a:spcBef>
                  <a:spcPts val="300"/>
                </a:spcBef>
                <a:buFont typeface="Arial" pitchFamily="34" charset="0"/>
                <a:buChar char="•"/>
              </a:pPr>
              <a:r>
                <a:rPr lang="en-US" dirty="0" smtClean="0">
                  <a:solidFill>
                    <a:srgbClr val="000000"/>
                  </a:solidFill>
                </a:rPr>
                <a:t>Certification standards (Who can secure continuous information of the farmers? Monitoring? )</a:t>
              </a:r>
            </a:p>
            <a:p>
              <a:pPr marL="115888" indent="-115888">
                <a:spcBef>
                  <a:spcPts val="300"/>
                </a:spcBef>
                <a:buFont typeface="Arial" pitchFamily="34" charset="0"/>
                <a:buChar char="•"/>
              </a:pPr>
              <a:r>
                <a:rPr lang="en-US" dirty="0" smtClean="0">
                  <a:solidFill>
                    <a:srgbClr val="000000"/>
                  </a:solidFill>
                </a:rPr>
                <a:t>Cooperation with buyers , which are the challenges in this direction?) </a:t>
              </a:r>
              <a:endParaRPr lang="en-US" dirty="0" smtClean="0">
                <a:solidFill>
                  <a:schemeClr val="tx1"/>
                </a:solidFill>
              </a:endParaRPr>
            </a:p>
            <a:p>
              <a:pPr marL="115888" indent="-115888">
                <a:spcBef>
                  <a:spcPts val="300"/>
                </a:spcBef>
              </a:pPr>
              <a:r>
                <a:rPr lang="en-US" b="1" u="sng" dirty="0" smtClean="0">
                  <a:solidFill>
                    <a:srgbClr val="000000"/>
                  </a:solidFill>
                </a:rPr>
                <a:t>Logistics , harvesting , drying</a:t>
              </a:r>
            </a:p>
            <a:p>
              <a:pPr marL="115888" indent="-115888">
                <a:spcBef>
                  <a:spcPts val="300"/>
                </a:spcBef>
                <a:buFont typeface="Arial" pitchFamily="34" charset="0"/>
                <a:buChar char="•"/>
              </a:pPr>
              <a:r>
                <a:rPr lang="en-US" dirty="0" smtClean="0">
                  <a:solidFill>
                    <a:srgbClr val="000000"/>
                  </a:solidFill>
                </a:rPr>
                <a:t>Organization of a drying process involving farmers?!  </a:t>
              </a:r>
              <a:endParaRPr lang="en-US" dirty="0">
                <a:solidFill>
                  <a:srgbClr val="000000"/>
                </a:solidFill>
              </a:endParaRPr>
            </a:p>
            <a:p>
              <a:pPr marL="115888" indent="-115888">
                <a:spcBef>
                  <a:spcPts val="300"/>
                </a:spcBef>
                <a:buFont typeface="Arial" pitchFamily="34" charset="0"/>
                <a:buChar char="•"/>
              </a:pPr>
              <a:r>
                <a:rPr lang="en-US" dirty="0" smtClean="0">
                  <a:solidFill>
                    <a:srgbClr val="000000"/>
                  </a:solidFill>
                </a:rPr>
                <a:t>Coordination of </a:t>
              </a:r>
              <a:r>
                <a:rPr lang="en-US" dirty="0">
                  <a:solidFill>
                    <a:srgbClr val="000000"/>
                  </a:solidFill>
                </a:rPr>
                <a:t> </a:t>
              </a:r>
              <a:r>
                <a:rPr lang="en-US" dirty="0" smtClean="0">
                  <a:solidFill>
                    <a:srgbClr val="000000"/>
                  </a:solidFill>
                </a:rPr>
                <a:t>harvesting and drying  with the farmers . </a:t>
              </a:r>
              <a:endParaRPr lang="en-US" dirty="0">
                <a:solidFill>
                  <a:srgbClr val="000000"/>
                </a:solidFill>
              </a:endParaRPr>
            </a:p>
            <a:p>
              <a:pPr marL="115888" indent="-115888">
                <a:spcBef>
                  <a:spcPts val="300"/>
                </a:spcBef>
              </a:pPr>
              <a:r>
                <a:rPr lang="en-US" b="1" u="sng" dirty="0" smtClean="0">
                  <a:solidFill>
                    <a:srgbClr val="000000"/>
                  </a:solidFill>
                </a:rPr>
                <a:t>Selling to </a:t>
              </a:r>
              <a:r>
                <a:rPr lang="en-US" b="1" u="sng" dirty="0" err="1" smtClean="0">
                  <a:solidFill>
                    <a:srgbClr val="000000"/>
                  </a:solidFill>
                </a:rPr>
                <a:t>foreing</a:t>
              </a:r>
              <a:r>
                <a:rPr lang="en-US" b="1" u="sng" dirty="0" smtClean="0">
                  <a:solidFill>
                    <a:srgbClr val="000000"/>
                  </a:solidFill>
                </a:rPr>
                <a:t> clients  </a:t>
              </a:r>
              <a:endParaRPr lang="en-US" b="1" u="sng" dirty="0">
                <a:solidFill>
                  <a:srgbClr val="000000"/>
                </a:solidFill>
              </a:endParaRPr>
            </a:p>
            <a:p>
              <a:pPr marL="115888" indent="-115888">
                <a:spcBef>
                  <a:spcPts val="300"/>
                </a:spcBef>
                <a:buFont typeface="Arial" pitchFamily="34" charset="0"/>
                <a:buChar char="•"/>
              </a:pPr>
              <a:r>
                <a:rPr lang="en-US" dirty="0" smtClean="0">
                  <a:solidFill>
                    <a:srgbClr val="000000"/>
                  </a:solidFill>
                </a:rPr>
                <a:t>Preparation of contracts as a solution to uncertainties. (How to forecast the production which can be contracted? What are the main issues ? What prices ?) 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2888" y="2579511"/>
              <a:ext cx="769130" cy="20066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2000" dirty="0" smtClean="0"/>
                <a:t>Solutions and tasks </a:t>
              </a:r>
              <a:endParaRPr lang="en-US" sz="2000" dirty="0"/>
            </a:p>
          </p:txBody>
        </p:sp>
      </p:grpSp>
      <p:grpSp>
        <p:nvGrpSpPr>
          <p:cNvPr id="7" name="Group 13"/>
          <p:cNvGrpSpPr/>
          <p:nvPr/>
        </p:nvGrpSpPr>
        <p:grpSpPr>
          <a:xfrm>
            <a:off x="516367" y="6161737"/>
            <a:ext cx="9794475" cy="696263"/>
            <a:chOff x="112888" y="4254904"/>
            <a:chExt cx="8650112" cy="2083806"/>
          </a:xfrm>
        </p:grpSpPr>
        <p:sp>
          <p:nvSpPr>
            <p:cNvPr id="11" name="Rectangle 10"/>
            <p:cNvSpPr/>
            <p:nvPr/>
          </p:nvSpPr>
          <p:spPr>
            <a:xfrm>
              <a:off x="958455" y="4254904"/>
              <a:ext cx="7804545" cy="20838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Information gathering . Coordination with buyers and farmers. Establishing a system of production. Keeping costs under control .    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12888" y="4254904"/>
              <a:ext cx="845567" cy="208380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dirty="0" smtClean="0"/>
                <a:t>Other steps </a:t>
              </a:r>
              <a:endParaRPr lang="en-US" dirty="0"/>
            </a:p>
          </p:txBody>
        </p:sp>
      </p:grpSp>
      <p:sp>
        <p:nvSpPr>
          <p:cNvPr id="13" name="Title 1"/>
          <p:cNvSpPr txBox="1">
            <a:spLocks/>
          </p:cNvSpPr>
          <p:nvPr/>
        </p:nvSpPr>
        <p:spPr>
          <a:xfrm>
            <a:off x="604911" y="-154745"/>
            <a:ext cx="10977489" cy="8151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>Activities  – What should be done ?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1433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467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1046</Words>
  <Application>Microsoft Office PowerPoint</Application>
  <PresentationFormat>Widescreen</PresentationFormat>
  <Paragraphs>103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Microsoft Sans Serif</vt:lpstr>
      <vt:lpstr>Times New Roman</vt:lpstr>
      <vt:lpstr>1_Office Theme</vt:lpstr>
      <vt:lpstr>Local economic development project</vt:lpstr>
      <vt:lpstr>Main issues encountered  in conventional production</vt:lpstr>
      <vt:lpstr>Comparative Analyses of organic and conventional Markets</vt:lpstr>
      <vt:lpstr>Comparative analyses of organic and conventional products.</vt:lpstr>
      <vt:lpstr>PowerPoint Presentation</vt:lpstr>
      <vt:lpstr>Incomes and benefits (organic versus conventional)</vt:lpstr>
      <vt:lpstr>Other trends in the sector</vt:lpstr>
      <vt:lpstr>Aktivitet – cilat jane detyrat?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Microsoft account</cp:lastModifiedBy>
  <cp:revision>14</cp:revision>
  <dcterms:created xsi:type="dcterms:W3CDTF">2019-09-08T18:13:06Z</dcterms:created>
  <dcterms:modified xsi:type="dcterms:W3CDTF">2020-08-31T12:24:46Z</dcterms:modified>
</cp:coreProperties>
</file>